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7.png" ContentType="image/png"/>
  <Override PartName="/ppt/media/image4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336600" y="1281240"/>
            <a:ext cx="11855160" cy="5160600"/>
          </a:xfrm>
          <a:prstGeom prst="rect">
            <a:avLst/>
          </a:prstGeom>
          <a:solidFill>
            <a:srgbClr val="b1d5b3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</p:txBody>
      </p:sp>
      <p:pic>
        <p:nvPicPr>
          <p:cNvPr id="1" name="Image 24" descr=""/>
          <p:cNvPicPr/>
          <p:nvPr/>
        </p:nvPicPr>
        <p:blipFill>
          <a:blip r:embed="rId2"/>
          <a:stretch/>
        </p:blipFill>
        <p:spPr>
          <a:xfrm>
            <a:off x="189000" y="136440"/>
            <a:ext cx="1191600" cy="1079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25"/>
          <p:cNvSpPr/>
          <p:nvPr/>
        </p:nvSpPr>
        <p:spPr>
          <a:xfrm>
            <a:off x="0" y="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27"/>
          <p:cNvSpPr/>
          <p:nvPr/>
        </p:nvSpPr>
        <p:spPr>
          <a:xfrm>
            <a:off x="11911680" y="-180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Image 29" descr=""/>
          <p:cNvPicPr/>
          <p:nvPr/>
        </p:nvPicPr>
        <p:blipFill>
          <a:blip r:embed="rId3"/>
          <a:stretch/>
        </p:blipFill>
        <p:spPr>
          <a:xfrm>
            <a:off x="10392120" y="275040"/>
            <a:ext cx="1519200" cy="570600"/>
          </a:xfrm>
          <a:prstGeom prst="rect">
            <a:avLst/>
          </a:prstGeom>
          <a:ln w="0">
            <a:noFill/>
          </a:ln>
        </p:spPr>
      </p:pic>
      <p:grpSp>
        <p:nvGrpSpPr>
          <p:cNvPr id="5" name="Groupe 34"/>
          <p:cNvGrpSpPr/>
          <p:nvPr/>
        </p:nvGrpSpPr>
        <p:grpSpPr>
          <a:xfrm>
            <a:off x="7005240" y="1280520"/>
            <a:ext cx="5186880" cy="5171760"/>
            <a:chOff x="7005240" y="1280520"/>
            <a:chExt cx="5186880" cy="5171760"/>
          </a:xfrm>
        </p:grpSpPr>
        <p:pic>
          <p:nvPicPr>
            <p:cNvPr id="6" name="Image 37" descr=""/>
            <p:cNvPicPr/>
            <p:nvPr/>
          </p:nvPicPr>
          <p:blipFill>
            <a:blip r:embed="rId4"/>
            <a:stretch/>
          </p:blipFill>
          <p:spPr>
            <a:xfrm rot="16200000">
              <a:off x="8301960" y="2576880"/>
              <a:ext cx="129672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Image 38" descr=""/>
            <p:cNvPicPr/>
            <p:nvPr/>
          </p:nvPicPr>
          <p:blipFill>
            <a:blip r:embed="rId5"/>
            <a:stretch/>
          </p:blipFill>
          <p:spPr>
            <a:xfrm flipH="1" rot="5400000">
              <a:off x="10896480" y="387468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Image 39" descr=""/>
            <p:cNvPicPr/>
            <p:nvPr/>
          </p:nvPicPr>
          <p:blipFill>
            <a:blip r:embed="rId6"/>
            <a:stretch/>
          </p:blipFill>
          <p:spPr>
            <a:xfrm flipH="1">
              <a:off x="9599040" y="1281240"/>
              <a:ext cx="129672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Image 40" descr=""/>
            <p:cNvPicPr/>
            <p:nvPr/>
          </p:nvPicPr>
          <p:blipFill>
            <a:blip r:embed="rId7"/>
            <a:stretch/>
          </p:blipFill>
          <p:spPr>
            <a:xfrm flipH="1">
              <a:off x="10896480" y="257760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Image 41" descr=""/>
            <p:cNvPicPr/>
            <p:nvPr/>
          </p:nvPicPr>
          <p:blipFill>
            <a:blip r:embed="rId8"/>
            <a:stretch/>
          </p:blipFill>
          <p:spPr>
            <a:xfrm>
              <a:off x="10896120" y="1281240"/>
              <a:ext cx="1295640" cy="1294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Image 43" descr=""/>
            <p:cNvPicPr/>
            <p:nvPr/>
          </p:nvPicPr>
          <p:blipFill>
            <a:blip r:embed="rId9"/>
            <a:stretch/>
          </p:blipFill>
          <p:spPr>
            <a:xfrm flipH="1" rot="16200000">
              <a:off x="10896120" y="515664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Image 45" descr=""/>
            <p:cNvPicPr/>
            <p:nvPr/>
          </p:nvPicPr>
          <p:blipFill>
            <a:blip r:embed="rId10"/>
            <a:stretch/>
          </p:blipFill>
          <p:spPr>
            <a:xfrm>
              <a:off x="7005240" y="128052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Image 46" descr=""/>
            <p:cNvPicPr/>
            <p:nvPr/>
          </p:nvPicPr>
          <p:blipFill>
            <a:blip r:embed="rId11"/>
            <a:stretch/>
          </p:blipFill>
          <p:spPr>
            <a:xfrm>
              <a:off x="9598680" y="3876120"/>
              <a:ext cx="1295640" cy="129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934280" y="5791320"/>
            <a:ext cx="1388160" cy="65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600" spc="-1" strike="noStrike">
                <a:solidFill>
                  <a:srgbClr val="ffffff"/>
                </a:solidFill>
                <a:latin typeface="Marianne"/>
              </a:rPr>
              <a:t>Date</a:t>
            </a:r>
            <a:br/>
            <a:r>
              <a:rPr b="1" lang="fr-FR" sz="1600" spc="-1" strike="noStrike">
                <a:solidFill>
                  <a:srgbClr val="ffffff"/>
                </a:solidFill>
                <a:latin typeface="Marianne"/>
              </a:rPr>
              <a:t>2021</a:t>
            </a:r>
            <a:endParaRPr b="0" lang="fr-FR" sz="1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009800" y="3125880"/>
            <a:ext cx="6568560" cy="112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095d4d"/>
                </a:solidFill>
                <a:latin typeface="Marianne ExtraBold"/>
              </a:rPr>
              <a:t>Titre </a:t>
            </a:r>
            <a:br/>
            <a:r>
              <a:rPr b="0" lang="fr-FR" sz="3600" spc="-1" strike="noStrike">
                <a:solidFill>
                  <a:srgbClr val="095d4d"/>
                </a:solidFill>
                <a:latin typeface="Marianne ExtraBold"/>
              </a:rPr>
              <a:t>de la présentation </a:t>
            </a:r>
            <a:endParaRPr b="0" lang="fr-FR" sz="3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009800" y="4316760"/>
            <a:ext cx="6568560" cy="44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9878"/>
                </a:solidFill>
                <a:latin typeface="Crimson Pro Medium"/>
              </a:rPr>
              <a:t>Sous-titre éventuel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2"/>
          <p:cNvSpPr/>
          <p:nvPr/>
        </p:nvSpPr>
        <p:spPr>
          <a:xfrm>
            <a:off x="11911680" y="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Rectangle 13"/>
          <p:cNvSpPr/>
          <p:nvPr/>
        </p:nvSpPr>
        <p:spPr>
          <a:xfrm>
            <a:off x="0" y="0"/>
            <a:ext cx="280080" cy="276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1094760" y="1965240"/>
            <a:ext cx="10077120" cy="365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2e2e2e"/>
                </a:solidFill>
                <a:latin typeface="Marianne"/>
              </a:rPr>
              <a:t>Texte d’introduction </a:t>
            </a:r>
            <a:endParaRPr b="0" lang="fr-FR" sz="1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60560" y="799200"/>
            <a:ext cx="10111680" cy="41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95d4d"/>
                </a:solidFill>
                <a:latin typeface="Marianne Medium"/>
              </a:rPr>
              <a:t>Titre introduction 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58" name="Rectangle : coins arrondis 16"/>
          <p:cNvSpPr/>
          <p:nvPr/>
        </p:nvSpPr>
        <p:spPr>
          <a:xfrm rot="5400000">
            <a:off x="1434600" y="1265040"/>
            <a:ext cx="35640" cy="417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Rectangle 17"/>
          <p:cNvSpPr/>
          <p:nvPr/>
        </p:nvSpPr>
        <p:spPr>
          <a:xfrm>
            <a:off x="0" y="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0" name="Groupe 1"/>
          <p:cNvGrpSpPr/>
          <p:nvPr/>
        </p:nvGrpSpPr>
        <p:grpSpPr>
          <a:xfrm>
            <a:off x="10759680" y="5876280"/>
            <a:ext cx="1441080" cy="981720"/>
            <a:chOff x="10759680" y="5876280"/>
            <a:chExt cx="1441080" cy="981720"/>
          </a:xfrm>
        </p:grpSpPr>
        <p:pic>
          <p:nvPicPr>
            <p:cNvPr id="61" name="Image 21" descr=""/>
            <p:cNvPicPr/>
            <p:nvPr/>
          </p:nvPicPr>
          <p:blipFill>
            <a:blip r:embed="rId2"/>
            <a:stretch/>
          </p:blipFill>
          <p:spPr>
            <a:xfrm flipH="1" rot="10800000">
              <a:off x="10759680" y="6361200"/>
              <a:ext cx="496800" cy="496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Image 22" descr=""/>
            <p:cNvPicPr/>
            <p:nvPr/>
          </p:nvPicPr>
          <p:blipFill>
            <a:blip r:embed="rId3"/>
            <a:stretch/>
          </p:blipFill>
          <p:spPr>
            <a:xfrm>
              <a:off x="11703960" y="5876280"/>
              <a:ext cx="496800" cy="496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" name="Image 23" descr=""/>
            <p:cNvPicPr/>
            <p:nvPr/>
          </p:nvPicPr>
          <p:blipFill>
            <a:blip r:embed="rId4"/>
            <a:stretch/>
          </p:blipFill>
          <p:spPr>
            <a:xfrm rot="16200000">
              <a:off x="11220840" y="6361200"/>
              <a:ext cx="496800" cy="496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" name="Image 24" descr=""/>
            <p:cNvPicPr/>
            <p:nvPr/>
          </p:nvPicPr>
          <p:blipFill>
            <a:blip r:embed="rId5"/>
            <a:stretch/>
          </p:blipFill>
          <p:spPr>
            <a:xfrm rot="5400000">
              <a:off x="11221560" y="5876640"/>
              <a:ext cx="496440" cy="496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5" name="Image 27" descr=""/>
          <p:cNvPicPr/>
          <p:nvPr/>
        </p:nvPicPr>
        <p:blipFill>
          <a:blip r:embed="rId6"/>
          <a:stretch/>
        </p:blipFill>
        <p:spPr>
          <a:xfrm>
            <a:off x="3240" y="492840"/>
            <a:ext cx="497880" cy="497160"/>
          </a:xfrm>
          <a:prstGeom prst="rect">
            <a:avLst/>
          </a:prstGeom>
          <a:ln w="0">
            <a:noFill/>
          </a:ln>
        </p:spPr>
      </p:pic>
      <p:pic>
        <p:nvPicPr>
          <p:cNvPr id="66" name="Image 28" descr=""/>
          <p:cNvPicPr/>
          <p:nvPr/>
        </p:nvPicPr>
        <p:blipFill>
          <a:blip r:embed="rId7"/>
          <a:stretch/>
        </p:blipFill>
        <p:spPr>
          <a:xfrm rot="10800000">
            <a:off x="509400" y="493200"/>
            <a:ext cx="497880" cy="497160"/>
          </a:xfrm>
          <a:prstGeom prst="rect">
            <a:avLst/>
          </a:prstGeom>
          <a:ln w="0">
            <a:noFill/>
          </a:ln>
        </p:spPr>
      </p:pic>
      <p:pic>
        <p:nvPicPr>
          <p:cNvPr id="67" name="Image 30" descr=""/>
          <p:cNvPicPr/>
          <p:nvPr/>
        </p:nvPicPr>
        <p:blipFill>
          <a:blip r:embed="rId8"/>
          <a:stretch/>
        </p:blipFill>
        <p:spPr>
          <a:xfrm rot="5400000">
            <a:off x="509760" y="990360"/>
            <a:ext cx="497160" cy="497160"/>
          </a:xfrm>
          <a:prstGeom prst="rect">
            <a:avLst/>
          </a:prstGeom>
          <a:ln w="0">
            <a:noFill/>
          </a:ln>
        </p:spPr>
      </p:pic>
      <p:pic>
        <p:nvPicPr>
          <p:cNvPr id="68" name="Image 33" descr=""/>
          <p:cNvPicPr/>
          <p:nvPr/>
        </p:nvPicPr>
        <p:blipFill>
          <a:blip r:embed="rId9"/>
          <a:stretch/>
        </p:blipFill>
        <p:spPr>
          <a:xfrm flipH="1" rot="16200000">
            <a:off x="3960" y="-4320"/>
            <a:ext cx="496800" cy="49644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95d4d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77c6c"/>
            </a:gs>
            <a:gs pos="100000">
              <a:srgbClr val="256a5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20" descr=""/>
          <p:cNvPicPr/>
          <p:nvPr/>
        </p:nvPicPr>
        <p:blipFill>
          <a:blip r:embed="rId2"/>
          <a:stretch/>
        </p:blipFill>
        <p:spPr>
          <a:xfrm rot="16200000">
            <a:off x="1295280" y="1300680"/>
            <a:ext cx="1296720" cy="1295640"/>
          </a:xfrm>
          <a:prstGeom prst="rect">
            <a:avLst/>
          </a:prstGeom>
          <a:ln w="0">
            <a:noFill/>
          </a:ln>
        </p:spPr>
      </p:pic>
      <p:pic>
        <p:nvPicPr>
          <p:cNvPr id="107" name="Image 19" descr=""/>
          <p:cNvPicPr/>
          <p:nvPr/>
        </p:nvPicPr>
        <p:blipFill>
          <a:blip r:embed="rId3"/>
          <a:stretch/>
        </p:blipFill>
        <p:spPr>
          <a:xfrm flipH="1" rot="5400000">
            <a:off x="2592360" y="1301040"/>
            <a:ext cx="1295640" cy="1295640"/>
          </a:xfrm>
          <a:prstGeom prst="rect">
            <a:avLst/>
          </a:prstGeom>
          <a:ln w="0">
            <a:noFill/>
          </a:ln>
        </p:spPr>
      </p:pic>
      <p:sp>
        <p:nvSpPr>
          <p:cNvPr id="108" name="Rectangle 3"/>
          <p:cNvSpPr/>
          <p:nvPr/>
        </p:nvSpPr>
        <p:spPr>
          <a:xfrm>
            <a:off x="0" y="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Rectangle 4"/>
          <p:cNvSpPr/>
          <p:nvPr/>
        </p:nvSpPr>
        <p:spPr>
          <a:xfrm>
            <a:off x="11911680" y="-1800"/>
            <a:ext cx="280080" cy="27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0" name="Image 9" descr=""/>
          <p:cNvPicPr/>
          <p:nvPr/>
        </p:nvPicPr>
        <p:blipFill>
          <a:blip r:embed="rId4"/>
          <a:stretch/>
        </p:blipFill>
        <p:spPr>
          <a:xfrm flipH="1" rot="16200000">
            <a:off x="8316360" y="386568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1" name="Image 10" descr=""/>
          <p:cNvPicPr/>
          <p:nvPr/>
        </p:nvPicPr>
        <p:blipFill>
          <a:blip r:embed="rId5"/>
          <a:stretch/>
        </p:blipFill>
        <p:spPr>
          <a:xfrm flipH="1" rot="5400000">
            <a:off x="10892520" y="257004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2" name="Image 13" descr=""/>
          <p:cNvPicPr/>
          <p:nvPr/>
        </p:nvPicPr>
        <p:blipFill>
          <a:blip r:embed="rId6"/>
          <a:stretch/>
        </p:blipFill>
        <p:spPr>
          <a:xfrm rot="16200000">
            <a:off x="-360" y="4680"/>
            <a:ext cx="1296720" cy="1295640"/>
          </a:xfrm>
          <a:prstGeom prst="rect">
            <a:avLst/>
          </a:prstGeom>
          <a:ln w="0">
            <a:noFill/>
          </a:ln>
        </p:spPr>
      </p:pic>
      <p:pic>
        <p:nvPicPr>
          <p:cNvPr id="113" name="Image 21" descr=""/>
          <p:cNvPicPr/>
          <p:nvPr/>
        </p:nvPicPr>
        <p:blipFill>
          <a:blip r:embed="rId7"/>
          <a:stretch/>
        </p:blipFill>
        <p:spPr>
          <a:xfrm rot="10800000">
            <a:off x="1283760" y="5562360"/>
            <a:ext cx="1296720" cy="1295640"/>
          </a:xfrm>
          <a:prstGeom prst="rect">
            <a:avLst/>
          </a:prstGeom>
          <a:ln w="0">
            <a:noFill/>
          </a:ln>
        </p:spPr>
      </p:pic>
      <p:pic>
        <p:nvPicPr>
          <p:cNvPr id="114" name="Image 22" descr=""/>
          <p:cNvPicPr/>
          <p:nvPr/>
        </p:nvPicPr>
        <p:blipFill>
          <a:blip r:embed="rId8"/>
          <a:stretch/>
        </p:blipFill>
        <p:spPr>
          <a:xfrm flipH="1">
            <a:off x="1440" y="556200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5" name="Image 29" descr=""/>
          <p:cNvPicPr/>
          <p:nvPr/>
        </p:nvPicPr>
        <p:blipFill>
          <a:blip r:embed="rId9"/>
          <a:stretch/>
        </p:blipFill>
        <p:spPr>
          <a:xfrm>
            <a:off x="1296000" y="504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6" name="Image 39" descr=""/>
          <p:cNvPicPr/>
          <p:nvPr/>
        </p:nvPicPr>
        <p:blipFill>
          <a:blip r:embed="rId10"/>
          <a:stretch/>
        </p:blipFill>
        <p:spPr>
          <a:xfrm rot="16200000">
            <a:off x="9596880" y="4680"/>
            <a:ext cx="1296720" cy="1295640"/>
          </a:xfrm>
          <a:prstGeom prst="rect">
            <a:avLst/>
          </a:prstGeom>
          <a:ln w="0">
            <a:noFill/>
          </a:ln>
        </p:spPr>
      </p:pic>
      <p:pic>
        <p:nvPicPr>
          <p:cNvPr id="117" name="Image 42" descr=""/>
          <p:cNvPicPr/>
          <p:nvPr/>
        </p:nvPicPr>
        <p:blipFill>
          <a:blip r:embed="rId11"/>
          <a:stretch/>
        </p:blipFill>
        <p:spPr>
          <a:xfrm flipH="1" rot="5400000">
            <a:off x="10892520" y="130104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8" name="Image 43" descr=""/>
          <p:cNvPicPr/>
          <p:nvPr/>
        </p:nvPicPr>
        <p:blipFill>
          <a:blip r:embed="rId12"/>
          <a:stretch/>
        </p:blipFill>
        <p:spPr>
          <a:xfrm flipH="1">
            <a:off x="9597960" y="256968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19" name="Image 45" descr=""/>
          <p:cNvPicPr/>
          <p:nvPr/>
        </p:nvPicPr>
        <p:blipFill>
          <a:blip r:embed="rId13"/>
          <a:stretch/>
        </p:blipFill>
        <p:spPr>
          <a:xfrm rot="16200000">
            <a:off x="360" y="4265640"/>
            <a:ext cx="1296720" cy="1295640"/>
          </a:xfrm>
          <a:prstGeom prst="rect">
            <a:avLst/>
          </a:prstGeom>
          <a:ln w="0">
            <a:noFill/>
          </a:ln>
        </p:spPr>
      </p:pic>
      <p:pic>
        <p:nvPicPr>
          <p:cNvPr id="120" name="Image 48" descr=""/>
          <p:cNvPicPr/>
          <p:nvPr/>
        </p:nvPicPr>
        <p:blipFill>
          <a:blip r:embed="rId14"/>
          <a:stretch/>
        </p:blipFill>
        <p:spPr>
          <a:xfrm>
            <a:off x="4228920" y="2736000"/>
            <a:ext cx="3019680" cy="1135800"/>
          </a:xfrm>
          <a:prstGeom prst="rect">
            <a:avLst/>
          </a:prstGeom>
          <a:ln w="0">
            <a:noFill/>
          </a:ln>
        </p:spPr>
      </p:pic>
      <p:pic>
        <p:nvPicPr>
          <p:cNvPr id="121" name="Image 23" descr=""/>
          <p:cNvPicPr/>
          <p:nvPr/>
        </p:nvPicPr>
        <p:blipFill>
          <a:blip r:embed="rId15"/>
          <a:stretch/>
        </p:blipFill>
        <p:spPr>
          <a:xfrm rot="10800000">
            <a:off x="9597240" y="3866040"/>
            <a:ext cx="1296720" cy="129564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Espace réservé pour une image  1" descr=""/>
          <p:cNvPicPr/>
          <p:nvPr/>
        </p:nvPicPr>
        <p:blipFill>
          <a:blip r:embed="rId1"/>
          <a:stretch/>
        </p:blipFill>
        <p:spPr>
          <a:xfrm>
            <a:off x="336600" y="1269720"/>
            <a:ext cx="11855160" cy="5160600"/>
          </a:xfrm>
          <a:prstGeom prst="rect">
            <a:avLst/>
          </a:prstGeom>
          <a:ln w="0">
            <a:noFill/>
          </a:ln>
        </p:spPr>
      </p:pic>
      <p:grpSp>
        <p:nvGrpSpPr>
          <p:cNvPr id="161" name="Groupe 5"/>
          <p:cNvGrpSpPr/>
          <p:nvPr/>
        </p:nvGrpSpPr>
        <p:grpSpPr>
          <a:xfrm>
            <a:off x="7004880" y="1269720"/>
            <a:ext cx="5187240" cy="5171400"/>
            <a:chOff x="7004880" y="1269720"/>
            <a:chExt cx="5187240" cy="5171400"/>
          </a:xfrm>
        </p:grpSpPr>
        <p:pic>
          <p:nvPicPr>
            <p:cNvPr id="162" name="Image 6" descr=""/>
            <p:cNvPicPr/>
            <p:nvPr/>
          </p:nvPicPr>
          <p:blipFill>
            <a:blip r:embed="rId2"/>
            <a:stretch/>
          </p:blipFill>
          <p:spPr>
            <a:xfrm rot="16200000">
              <a:off x="8301960" y="2565720"/>
              <a:ext cx="129672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Image 7" descr=""/>
            <p:cNvPicPr/>
            <p:nvPr/>
          </p:nvPicPr>
          <p:blipFill>
            <a:blip r:embed="rId3"/>
            <a:stretch/>
          </p:blipFill>
          <p:spPr>
            <a:xfrm flipH="1" rot="5400000">
              <a:off x="10896120" y="386352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Image 8" descr=""/>
            <p:cNvPicPr/>
            <p:nvPr/>
          </p:nvPicPr>
          <p:blipFill>
            <a:blip r:embed="rId4"/>
            <a:stretch/>
          </p:blipFill>
          <p:spPr>
            <a:xfrm flipH="1">
              <a:off x="9599040" y="1270080"/>
              <a:ext cx="129672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5" name="Image 9" descr=""/>
            <p:cNvPicPr/>
            <p:nvPr/>
          </p:nvPicPr>
          <p:blipFill>
            <a:blip r:embed="rId5"/>
            <a:stretch/>
          </p:blipFill>
          <p:spPr>
            <a:xfrm flipH="1">
              <a:off x="10896480" y="256680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6" name="Image 10" descr=""/>
            <p:cNvPicPr/>
            <p:nvPr/>
          </p:nvPicPr>
          <p:blipFill>
            <a:blip r:embed="rId6"/>
            <a:stretch/>
          </p:blipFill>
          <p:spPr>
            <a:xfrm>
              <a:off x="10895760" y="1270080"/>
              <a:ext cx="1295640" cy="1294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7" name="Image 11" descr=""/>
            <p:cNvPicPr/>
            <p:nvPr/>
          </p:nvPicPr>
          <p:blipFill>
            <a:blip r:embed="rId7"/>
            <a:stretch/>
          </p:blipFill>
          <p:spPr>
            <a:xfrm flipH="1" rot="16200000">
              <a:off x="10895760" y="514548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8" name="Image 12" descr=""/>
            <p:cNvPicPr/>
            <p:nvPr/>
          </p:nvPicPr>
          <p:blipFill>
            <a:blip r:embed="rId8"/>
            <a:stretch/>
          </p:blipFill>
          <p:spPr>
            <a:xfrm>
              <a:off x="7004880" y="1269720"/>
              <a:ext cx="1295640" cy="129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9" name="Image 13" descr=""/>
            <p:cNvPicPr/>
            <p:nvPr/>
          </p:nvPicPr>
          <p:blipFill>
            <a:blip r:embed="rId9"/>
            <a:stretch/>
          </p:blipFill>
          <p:spPr>
            <a:xfrm>
              <a:off x="9598680" y="3865320"/>
              <a:ext cx="1295640" cy="129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10934280" y="5695200"/>
            <a:ext cx="1388160" cy="65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600" spc="-1" strike="noStrike">
                <a:solidFill>
                  <a:srgbClr val="ffffff"/>
                </a:solidFill>
                <a:latin typeface="Marianne"/>
              </a:rPr>
              <a:t>20 novembre 2021</a:t>
            </a:r>
            <a:endParaRPr b="0" lang="fr-FR" sz="1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1009800" y="3125880"/>
            <a:ext cx="7645320" cy="112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095d4d"/>
                </a:solidFill>
                <a:latin typeface="Times New Roman"/>
              </a:rPr>
              <a:t>La gestion de la biodiversité dans les forêts publiques</a:t>
            </a:r>
            <a:endParaRPr b="0" lang="fr-FR" sz="3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1009800" y="4316760"/>
            <a:ext cx="6568560" cy="71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9878"/>
                </a:solidFill>
                <a:latin typeface="Times New Roman"/>
              </a:rPr>
              <a:t>Séance exceptionnelle de l'Académie Lorraine des Sciences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9878"/>
                </a:solidFill>
                <a:latin typeface="Times New Roman"/>
              </a:rPr>
              <a:t>20 novembre 2021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1080720" y="1577520"/>
            <a:ext cx="10556280" cy="44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6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1200" spc="-1" strike="noStrike">
                <a:solidFill>
                  <a:srgbClr val="2e2e2e"/>
                </a:solidFill>
                <a:latin typeface="Times New Roman"/>
              </a:rPr>
              <a:t>Les milieux aquatiques (étangs, mares, tourbières, marais) sont d’une grande richesse écologique. Mais ils sont également très fragiles.</a:t>
            </a:r>
            <a:endParaRPr b="0" lang="fr-FR" sz="11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1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1200" spc="-1" strike="noStrike">
                <a:solidFill>
                  <a:srgbClr val="2e2e2e"/>
                </a:solidFill>
                <a:latin typeface="Times New Roman"/>
              </a:rPr>
              <a:t>Ils sont suivis par les personnels de l’ONF qui engagent régulièrement des travaux pour les préserver </a:t>
            </a:r>
            <a:r>
              <a:rPr b="0" i="1" lang="fr-FR" sz="8000" spc="-1" strike="noStrike">
                <a:solidFill>
                  <a:srgbClr val="2e2e2e"/>
                </a:solidFill>
                <a:latin typeface="Times New Roman"/>
              </a:rPr>
              <a:t>(reméandrement en FD de Parroy et de La Reine)</a:t>
            </a:r>
            <a:endParaRPr b="0" lang="fr-FR" sz="80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600" spc="-1" strike="noStrike">
                <a:solidFill>
                  <a:srgbClr val="2e2e2e"/>
                </a:solidFill>
                <a:latin typeface="Times New Roman"/>
              </a:rPr>
              <a:t>Ces travaux se font généralement en partenariat </a:t>
            </a:r>
            <a:endParaRPr b="0" lang="fr-FR" sz="9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600" spc="-1" strike="noStrike">
                <a:solidFill>
                  <a:srgbClr val="2e2e2e"/>
                </a:solidFill>
                <a:latin typeface="Times New Roman"/>
              </a:rPr>
              <a:t>avec les agences de l’eau et les associations locales</a:t>
            </a:r>
            <a:r>
              <a:rPr b="0" lang="fr-FR" sz="11200" spc="-1" strike="noStrike">
                <a:solidFill>
                  <a:srgbClr val="2e2e2e"/>
                </a:solidFill>
                <a:latin typeface="Times New Roman"/>
              </a:rPr>
              <a:t>.</a:t>
            </a:r>
            <a:endParaRPr b="0" lang="fr-FR" sz="112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99" name="ZoneTexte 4"/>
          <p:cNvSpPr/>
          <p:nvPr/>
        </p:nvSpPr>
        <p:spPr>
          <a:xfrm>
            <a:off x="1365840" y="725760"/>
            <a:ext cx="87566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La préservation et gestion des milieux aquatiques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00" name="Image 6" descr=""/>
          <p:cNvPicPr/>
          <p:nvPr/>
        </p:nvPicPr>
        <p:blipFill>
          <a:blip r:embed="rId1"/>
          <a:srcRect l="0" t="0" r="0" b="5629"/>
          <a:stretch/>
        </p:blipFill>
        <p:spPr>
          <a:xfrm>
            <a:off x="7673040" y="4204800"/>
            <a:ext cx="4518720" cy="265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1180080" y="2024280"/>
            <a:ext cx="10433520" cy="403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La richesse naturelle très élevée d'un site justifie le besoin d'une protection réglementaire renforcée et d'une gestion spécifique. C'est là que peut intervenir la création de réserves biologiques.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Spécifique aux forêts publiques, le </a:t>
            </a: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statut de réserve biologique</a:t>
            </a: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 existe depuis les années 1950. 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En 2021, le réseau national comptait </a:t>
            </a: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257 réserves</a:t>
            </a: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, couvrant plus de   50 000 hectares en métropole et plus 100 000 hectares dans les DOM.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202" name="ZoneTexte 4"/>
          <p:cNvSpPr/>
          <p:nvPr/>
        </p:nvSpPr>
        <p:spPr>
          <a:xfrm>
            <a:off x="1295640" y="520200"/>
            <a:ext cx="4392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Les réserves biologiques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/>
          </p:nvPr>
        </p:nvSpPr>
        <p:spPr>
          <a:xfrm>
            <a:off x="1057320" y="1566000"/>
            <a:ext cx="10556280" cy="44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Les réserves biologiques dirigées : dans ce type de réserve, </a:t>
            </a: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la </a:t>
            </a:r>
            <a:r>
              <a:rPr b="1" lang="fr-FR" sz="2800" spc="-1" strike="noStrike">
                <a:solidFill>
                  <a:srgbClr val="2f2f2f"/>
                </a:solidFill>
                <a:latin typeface="Times New Roman"/>
              </a:rPr>
              <a:t>gestion est interventionniste</a:t>
            </a: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 et ciblée sur des enjeux patrimoniaux forts.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800" spc="-1" strike="noStrike">
                <a:solidFill>
                  <a:srgbClr val="2f2f2f"/>
                </a:solidFill>
                <a:latin typeface="Times New Roman"/>
              </a:rPr>
              <a:t> </a:t>
            </a:r>
            <a:endParaRPr b="0" lang="fr-FR" sz="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A l'opposé des réserves biologiques dirigées et de leur gestion active, ces les </a:t>
            </a:r>
            <a:r>
              <a:rPr b="1" lang="fr-FR" sz="2800" spc="-1" strike="noStrike">
                <a:solidFill>
                  <a:srgbClr val="2f2f2f"/>
                </a:solidFill>
                <a:latin typeface="Times New Roman"/>
              </a:rPr>
              <a:t>réserves intégrales</a:t>
            </a: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 sont consacrées à la </a:t>
            </a:r>
            <a:r>
              <a:rPr b="1" lang="fr-FR" sz="2800" spc="-1" strike="noStrike">
                <a:solidFill>
                  <a:srgbClr val="2f2f2f"/>
                </a:solidFill>
                <a:latin typeface="Times New Roman"/>
              </a:rPr>
              <a:t>libre évolution des forêts. </a:t>
            </a: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Leur accès est interdit.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204" name="ZoneTexte 4"/>
          <p:cNvSpPr/>
          <p:nvPr/>
        </p:nvSpPr>
        <p:spPr>
          <a:xfrm>
            <a:off x="1295640" y="520200"/>
            <a:ext cx="4392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Les réserves biologiques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05" name="Image 5" descr=""/>
          <p:cNvPicPr/>
          <p:nvPr/>
        </p:nvPicPr>
        <p:blipFill>
          <a:blip r:embed="rId1"/>
          <a:stretch/>
        </p:blipFill>
        <p:spPr>
          <a:xfrm>
            <a:off x="6213240" y="3886200"/>
            <a:ext cx="4672080" cy="2632320"/>
          </a:xfrm>
          <a:prstGeom prst="rect">
            <a:avLst/>
          </a:prstGeom>
          <a:ln w="0">
            <a:noFill/>
          </a:ln>
        </p:spPr>
      </p:pic>
      <p:sp>
        <p:nvSpPr>
          <p:cNvPr id="206" name="ZoneTexte 6"/>
          <p:cNvSpPr/>
          <p:nvPr/>
        </p:nvSpPr>
        <p:spPr>
          <a:xfrm>
            <a:off x="1057320" y="4478040"/>
            <a:ext cx="527796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95d4d"/>
                </a:solidFill>
                <a:latin typeface="Calibri"/>
              </a:rPr>
              <a:t>En Meurthe et Moselle, il existe deux réserves intégrales : une en forêt domaniale de Haye, l’autre en forêt domanial de Parroy.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1096200" y="1648440"/>
            <a:ext cx="10077120" cy="44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Depuis plusieurs années, certains forestiers ont mis leur passion de la nature à disposition de l’Etablissement au travers de </a:t>
            </a:r>
            <a:r>
              <a:rPr b="1" lang="fr-FR" sz="2800" spc="-1" strike="noStrike">
                <a:solidFill>
                  <a:srgbClr val="2e2e2e"/>
                </a:solidFill>
                <a:latin typeface="Times New Roman"/>
              </a:rPr>
              <a:t>réseaux spécialisés</a:t>
            </a: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220 forestiers participent en plus de leur activité quotidienne à des inventaires ou des travaux d’amélioration de sites en partenariat avec le Muséum d’Histoire Naturelle et diverses associations reconnues.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Aujourd’hui, six spécialités vivent en leur sein pour couvrir l’ensemble de la biodiversité forestière  :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208" name="ZoneTexte 4"/>
          <p:cNvSpPr/>
          <p:nvPr/>
        </p:nvSpPr>
        <p:spPr>
          <a:xfrm>
            <a:off x="1295280" y="520200"/>
            <a:ext cx="43689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Les réseaux naturalistes</a:t>
            </a:r>
            <a:endParaRPr b="0" lang="fr-FR" sz="3200" spc="-1" strike="noStrike">
              <a:latin typeface="Arial"/>
            </a:endParaRPr>
          </a:p>
        </p:txBody>
      </p:sp>
      <p:graphicFrame>
        <p:nvGraphicFramePr>
          <p:cNvPr id="209" name="Tableau 5"/>
          <p:cNvGraphicFramePr/>
          <p:nvPr/>
        </p:nvGraphicFramePr>
        <p:xfrm>
          <a:off x="2314800" y="5484960"/>
          <a:ext cx="8165520" cy="1161360"/>
        </p:xfrm>
        <a:graphic>
          <a:graphicData uri="http://schemas.openxmlformats.org/drawingml/2006/table">
            <a:tbl>
              <a:tblPr/>
              <a:tblGrid>
                <a:gridCol w="4082760"/>
                <a:gridCol w="4082760"/>
              </a:tblGrid>
              <a:tr h="1161720">
                <a:tc>
                  <a:txBody>
                    <a:bodyPr anchor="t">
                      <a:noAutofit/>
                    </a:bodyPr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Herpétofaune </a:t>
                      </a:r>
                      <a:r>
                        <a:rPr b="0" lang="fr-FR" sz="12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(amphibiens, reptiles)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Avifaune </a:t>
                      </a:r>
                      <a:r>
                        <a:rPr b="0" lang="fr-FR" sz="12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(oiseaux)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Entomologie </a:t>
                      </a:r>
                      <a:r>
                        <a:rPr b="0" lang="fr-FR" sz="14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(insectes)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Habitats-Flore</a:t>
                      </a:r>
                      <a:endParaRPr b="0" lang="fr-FR" sz="20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Mammifères </a:t>
                      </a:r>
                      <a:endParaRPr b="0" lang="fr-FR" sz="2000" spc="-1" strike="noStrike"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00000"/>
                        </a:lnSpc>
                        <a:buClr>
                          <a:srgbClr val="012e38"/>
                        </a:buClr>
                        <a:buFont typeface="Arial"/>
                        <a:buChar char="•"/>
                      </a:pPr>
                      <a:r>
                        <a:rPr b="0" lang="fr-FR" sz="20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Mycologie </a:t>
                      </a:r>
                      <a:r>
                        <a:rPr b="0" lang="fr-FR" sz="1200" spc="-1" strike="noStrike">
                          <a:solidFill>
                            <a:srgbClr val="012e38"/>
                          </a:solidFill>
                          <a:latin typeface="Times New Roman"/>
                        </a:rPr>
                        <a:t>(champignons)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/>
          </p:nvPr>
        </p:nvSpPr>
        <p:spPr>
          <a:xfrm>
            <a:off x="562680" y="2555640"/>
            <a:ext cx="104299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2e2e2e"/>
                </a:solidFill>
                <a:latin typeface="Times New Roman"/>
              </a:rPr>
              <a:t>Travaux forestiers limités lors des périodes de nidification</a:t>
            </a:r>
            <a:r>
              <a:rPr b="0" lang="fr-FR" sz="3200" spc="-1" strike="noStrike">
                <a:solidFill>
                  <a:srgbClr val="2e2e2e"/>
                </a:solidFill>
                <a:latin typeface="Times New Roman"/>
              </a:rPr>
              <a:t>.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2e2e2e"/>
                </a:solidFill>
                <a:latin typeface="Times New Roman"/>
              </a:rPr>
              <a:t>Plus de produits phytosanitaires en forêt.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2e2e2e"/>
                </a:solidFill>
                <a:latin typeface="Times New Roman"/>
              </a:rPr>
              <a:t>Rétablissement de l’Equilibre Forêt Gibier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211" name="ZoneTexte 4"/>
          <p:cNvSpPr/>
          <p:nvPr/>
        </p:nvSpPr>
        <p:spPr>
          <a:xfrm>
            <a:off x="1349640" y="520200"/>
            <a:ext cx="2954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095d4d"/>
                </a:solidFill>
                <a:latin typeface="Times New Roman"/>
              </a:rPr>
              <a:t>Autres</a:t>
            </a:r>
            <a:r>
              <a:rPr b="1" lang="fr-FR" sz="2800" spc="-1" strike="noStrike">
                <a:solidFill>
                  <a:srgbClr val="095d4d"/>
                </a:solidFill>
                <a:latin typeface="Times New Roman"/>
              </a:rPr>
              <a:t> </a:t>
            </a:r>
            <a:r>
              <a:rPr b="1" lang="fr-FR" sz="3600" spc="-1" strike="noStrike">
                <a:solidFill>
                  <a:srgbClr val="095d4d"/>
                </a:solidFill>
                <a:latin typeface="Times New Roman"/>
              </a:rPr>
              <a:t>actions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oneTexte 1"/>
          <p:cNvSpPr/>
          <p:nvPr/>
        </p:nvSpPr>
        <p:spPr>
          <a:xfrm>
            <a:off x="3345120" y="4001400"/>
            <a:ext cx="52984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Times New Roman"/>
              </a:rPr>
              <a:t>Merci pour votre attention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/>
          </p:nvPr>
        </p:nvSpPr>
        <p:spPr>
          <a:xfrm>
            <a:off x="719640" y="2027880"/>
            <a:ext cx="10452600" cy="365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L’Office National des Forêt gère le patrimoine forestier de l’Etat et des Collectivités locales.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Surface gérée : 4,7 millions d’hectares* en métropole et 6 millions d’hectares dans les Départements d’Outre Mer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2e2e2e"/>
                </a:solidFill>
                <a:latin typeface="Times New Roman"/>
              </a:rPr>
              <a:t>*Pour la Meurthe et Moselle  : 223 000 ha de forêts domaniales et 363 000 ha de forêts des collectivités.</a:t>
            </a:r>
            <a:endParaRPr b="0" lang="fr-FR" sz="1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3 missions de base :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Mobilisation des bois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Protection de l’environnement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Accueil du public en forêt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60560" y="799200"/>
            <a:ext cx="10111680" cy="41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095d4d"/>
                </a:solidFill>
                <a:latin typeface="Times New Roman"/>
              </a:rPr>
              <a:t>Présentation succincte de l’ONF</a:t>
            </a:r>
            <a:r>
              <a:rPr b="0" lang="fr-FR" sz="3200" spc="-1" strike="noStrike">
                <a:solidFill>
                  <a:srgbClr val="095d4d"/>
                </a:solidFill>
                <a:latin typeface="Times New Roman"/>
              </a:rPr>
              <a:t>	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5" name="ZoneTexte 3"/>
          <p:cNvSpPr/>
          <p:nvPr/>
        </p:nvSpPr>
        <p:spPr>
          <a:xfrm>
            <a:off x="6361560" y="4855320"/>
            <a:ext cx="338364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95d4d"/>
                </a:solidFill>
                <a:latin typeface="Times New Roman"/>
              </a:rPr>
              <a:t>Dans le cadre d’une gestion multifonctionnelle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6" name="ZoneTexte 5"/>
          <p:cNvSpPr/>
          <p:nvPr/>
        </p:nvSpPr>
        <p:spPr>
          <a:xfrm>
            <a:off x="5197320" y="4485960"/>
            <a:ext cx="153036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8800" spc="-1" strike="noStrike">
                <a:solidFill>
                  <a:srgbClr val="095d4d"/>
                </a:solidFill>
                <a:latin typeface="Calibri"/>
              </a:rPr>
              <a:t>}</a:t>
            </a:r>
            <a:endParaRPr b="0" lang="fr-FR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1060560" y="1445760"/>
            <a:ext cx="10074960" cy="431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2e2e2e"/>
                </a:solidFill>
                <a:latin typeface="Times New Roman"/>
              </a:rPr>
              <a:t>L’application des plans de gestion </a:t>
            </a: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(nommés aménagements forestiers) assurent une gestion durable de l’espace forestier.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Il se fonde sur des </a:t>
            </a:r>
            <a:r>
              <a:rPr b="1" lang="fr-FR" sz="2800" spc="-1" strike="noStrike">
                <a:solidFill>
                  <a:srgbClr val="2f2f2f"/>
                </a:solidFill>
                <a:latin typeface="Times New Roman"/>
              </a:rPr>
              <a:t>études très approfondies du milieu naturel</a:t>
            </a:r>
            <a:r>
              <a:rPr b="0" lang="fr-FR" sz="2800" spc="-1" strike="noStrike">
                <a:solidFill>
                  <a:srgbClr val="2f2f2f"/>
                </a:solidFill>
                <a:latin typeface="Times New Roman"/>
              </a:rPr>
              <a:t>, des aléas climatiques, de la composition et de l’état des peuplements, du contexte socio-économique du territoire et de la gestion forestière antérieure.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2e2e2e"/>
                </a:solidFill>
                <a:latin typeface="Times New Roman"/>
              </a:rPr>
              <a:t>L’aménagement forestier planifie les actions à réaliser </a:t>
            </a: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en forêt sur plusieurs années en évitant une gestion au coup par coup, préjudiciable à la forêt. 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060560" y="799200"/>
            <a:ext cx="10111680" cy="41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095d4d"/>
                </a:solidFill>
                <a:latin typeface="Times New Roman"/>
              </a:rPr>
              <a:t>L’aménagement forestier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1060560" y="1844280"/>
            <a:ext cx="10111680" cy="37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La biodiversité désigne l’ensemble des êtres vivants ainsi que les écosystèmes dans lesquels ils vivent. 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Ce terme comprend également les interactions des espèces entre elles et avec leurs milieux.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060560" y="799200"/>
            <a:ext cx="10111680" cy="41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095d4d"/>
                </a:solidFill>
                <a:latin typeface="Times New Roman"/>
              </a:rPr>
              <a:t>La biodiversité en forêt</a:t>
            </a:r>
            <a:endParaRPr b="0" lang="fr-FR" sz="36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734760" y="1766160"/>
            <a:ext cx="10730160" cy="442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9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5900" spc="-1" strike="noStrike">
                <a:solidFill>
                  <a:srgbClr val="2e2e2e"/>
                </a:solidFill>
                <a:latin typeface="Times New Roman"/>
              </a:rPr>
              <a:t>L’ensemble des forêts domaniales sont certifiées PEFC </a:t>
            </a:r>
            <a:endParaRPr b="0" lang="fr-FR" sz="59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fr-FR" sz="3800" spc="-1" strike="noStrike">
                <a:solidFill>
                  <a:srgbClr val="2e2e2e"/>
                </a:solidFill>
                <a:latin typeface="Times New Roman"/>
              </a:rPr>
              <a:t>(programme de reconnaissance des certifications forestières). </a:t>
            </a:r>
            <a:endParaRPr b="0" lang="fr-FR" sz="3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800" spc="-1" strike="noStrike">
                <a:solidFill>
                  <a:srgbClr val="2e2e2e"/>
                </a:solidFill>
                <a:latin typeface="Times New Roman"/>
              </a:rPr>
              <a:t>Chaque année, un audit permet de garantir la gestion durable mise en œuvre par l’Office national des forêts (ONF).</a:t>
            </a:r>
            <a:endParaRPr b="0" lang="fr-FR" sz="3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3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Nous citerons : 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La recherche d’une diversité des essences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Les ilots d’avenir et ilots de senescence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Les arbres bio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La protection des sol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800" spc="-1" strike="noStrike">
                <a:solidFill>
                  <a:srgbClr val="2e2e2e"/>
                </a:solidFill>
                <a:latin typeface="Times New Roman"/>
              </a:rPr>
              <a:t>La préservation et gestion des milieux aquatiques</a:t>
            </a:r>
            <a:endParaRPr b="0" lang="fr-FR" sz="4800" spc="-1" strike="noStrike">
              <a:solidFill>
                <a:srgbClr val="095d4d"/>
              </a:solidFill>
              <a:latin typeface="Calibri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2e2e2e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4600" spc="-1" strike="noStrike">
                <a:solidFill>
                  <a:srgbClr val="2e2e2e"/>
                </a:solidFill>
                <a:latin typeface="Times New Roman"/>
              </a:rPr>
              <a:t>Les réserves biologiques</a:t>
            </a: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46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1060560" y="799200"/>
            <a:ext cx="10111680" cy="41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095d4d"/>
                </a:solidFill>
                <a:latin typeface="Times New Roman"/>
              </a:rPr>
              <a:t>La biodiversité dans la gestion quotidienne</a:t>
            </a:r>
            <a:endParaRPr b="0" lang="fr-FR" sz="3200" spc="-1" strike="noStrike">
              <a:solidFill>
                <a:srgbClr val="095d4d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1064880" y="1861200"/>
            <a:ext cx="10077120" cy="44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Lors de la mise en régénération des peuplements, le </a:t>
            </a:r>
            <a:r>
              <a:rPr b="1" lang="fr-FR" sz="2400" spc="-1" strike="noStrike">
                <a:solidFill>
                  <a:srgbClr val="2e2e2e"/>
                </a:solidFill>
                <a:latin typeface="Times New Roman"/>
              </a:rPr>
              <a:t>renouvellement par voie naturelle est favorisé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. La mise en lumière des arbres adultes permet une fructification plus importante. Les fruits qui tombent au sol assurent la mise en place de la forêt de demain. 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Grace à cela, nous observons un </a:t>
            </a:r>
            <a:r>
              <a:rPr b="1" lang="fr-FR" sz="2400" spc="-1" strike="noStrike">
                <a:solidFill>
                  <a:srgbClr val="2e2e2e"/>
                </a:solidFill>
                <a:latin typeface="Times New Roman"/>
              </a:rPr>
              <a:t>brassage génétique 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très important et un nombre de plants très forts. Cette diversité nous permettra de choisir les tiges les mieux adaptées au cours de décennies suivantes.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Si cette méthode ne permet pas d’avoir un mélange d’essences satisfaisant (mini 30%), une plantation est envisagée. 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84" name="ZoneTexte 4"/>
          <p:cNvSpPr/>
          <p:nvPr/>
        </p:nvSpPr>
        <p:spPr>
          <a:xfrm>
            <a:off x="1296360" y="520200"/>
            <a:ext cx="44481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La diversité des essences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1002600" y="1853280"/>
            <a:ext cx="10077120" cy="44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02122"/>
                </a:solidFill>
                <a:latin typeface="Times New Roman"/>
              </a:rPr>
              <a:t>Un </a:t>
            </a:r>
            <a:r>
              <a:rPr b="1" lang="fr-FR" sz="2400" spc="-1" strike="noStrike">
                <a:solidFill>
                  <a:srgbClr val="202122"/>
                </a:solidFill>
                <a:latin typeface="Times New Roman"/>
              </a:rPr>
              <a:t>îlot de sénescence </a:t>
            </a:r>
            <a:r>
              <a:rPr b="0" lang="fr-FR" sz="2400" spc="-1" strike="noStrike">
                <a:solidFill>
                  <a:srgbClr val="202122"/>
                </a:solidFill>
                <a:latin typeface="Times New Roman"/>
              </a:rPr>
              <a:t> est une zone volontairement abandonnée à une évolution spontanée de la nature jusqu'à l'effondrement complet des arbres et reprise du</a:t>
            </a:r>
            <a:r>
              <a:rPr b="0" lang="fr-FR" sz="2400" spc="-1" strike="noStrike">
                <a:solidFill>
                  <a:srgbClr val="012e38"/>
                </a:solidFill>
                <a:latin typeface="Times New Roman"/>
              </a:rPr>
              <a:t> cycle naturel de la forêt</a:t>
            </a:r>
            <a:r>
              <a:rPr b="0" lang="fr-FR" sz="2400" spc="-1" strike="noStrike">
                <a:solidFill>
                  <a:srgbClr val="202122"/>
                </a:solidFill>
                <a:latin typeface="Times New Roman"/>
              </a:rPr>
              <a:t>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02122"/>
                </a:solidFill>
                <a:latin typeface="Times New Roman"/>
              </a:rPr>
              <a:t>Un îlot</a:t>
            </a:r>
            <a:r>
              <a:rPr b="1" lang="fr-FR" sz="2400" spc="-1" strike="noStrike">
                <a:solidFill>
                  <a:srgbClr val="202122"/>
                </a:solidFill>
                <a:latin typeface="Times New Roman"/>
              </a:rPr>
              <a:t> de vieillissement</a:t>
            </a:r>
            <a:r>
              <a:rPr b="0" lang="fr-FR" sz="2400" spc="-1" strike="noStrike">
                <a:solidFill>
                  <a:srgbClr val="202122"/>
                </a:solidFill>
                <a:latin typeface="Times New Roman"/>
              </a:rPr>
              <a:t> est une zone où le gestionnaire laisse croître les arbres au-delà de leur âge d'exploitabilité</a:t>
            </a:r>
            <a:r>
              <a:rPr b="0" lang="fr-FR" sz="2400" spc="-1" strike="noStrike">
                <a:solidFill>
                  <a:srgbClr val="202122"/>
                </a:solidFill>
                <a:latin typeface="Arial"/>
              </a:rPr>
              <a:t> 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86" name="ZoneTexte 4"/>
          <p:cNvSpPr/>
          <p:nvPr/>
        </p:nvSpPr>
        <p:spPr>
          <a:xfrm>
            <a:off x="1307880" y="520200"/>
            <a:ext cx="74581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Les ilots de senescence et ilots de vieillesse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87" name="Image 7" descr=""/>
          <p:cNvPicPr/>
          <p:nvPr/>
        </p:nvPicPr>
        <p:blipFill>
          <a:blip r:embed="rId1"/>
          <a:stretch/>
        </p:blipFill>
        <p:spPr>
          <a:xfrm>
            <a:off x="6229440" y="3988080"/>
            <a:ext cx="3674880" cy="2760120"/>
          </a:xfrm>
          <a:prstGeom prst="rect">
            <a:avLst/>
          </a:prstGeom>
          <a:ln w="0">
            <a:noFill/>
          </a:ln>
        </p:spPr>
      </p:pic>
      <p:sp>
        <p:nvSpPr>
          <p:cNvPr id="188" name="ZoneTexte 8"/>
          <p:cNvSpPr/>
          <p:nvPr/>
        </p:nvSpPr>
        <p:spPr>
          <a:xfrm>
            <a:off x="1188000" y="4869000"/>
            <a:ext cx="514728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95d4d"/>
                </a:solidFill>
                <a:latin typeface="Times New Roman"/>
              </a:rPr>
              <a:t>L’objectif de 3% des surfaces est dépassé aujourd’hui avec 11,6% présentant un fort taux de vieux bois.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1144440" y="1727280"/>
            <a:ext cx="10086120" cy="4507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Il s’agit de maintenir une densité d’arbres morts, sénescents ou vieillissants favorables à la biodiversité. 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Ces arbres qui auparavant étaient systématiquement coupés sont aujourd’hui laissés, sauf raisons de sécurité.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2e2e2e"/>
                </a:solidFill>
                <a:latin typeface="Times New Roman"/>
              </a:rPr>
              <a:t>La principe est l’obtention d’une trame de vieux bois dans nos peuplements forestiers.</a:t>
            </a:r>
            <a:endParaRPr b="0" lang="fr-FR" sz="28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90" name="ZoneTexte 4"/>
          <p:cNvSpPr/>
          <p:nvPr/>
        </p:nvSpPr>
        <p:spPr>
          <a:xfrm>
            <a:off x="1316160" y="520200"/>
            <a:ext cx="103629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Les arbres à conserver pour la biodiversité (« arbres bio »)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91" name="Image 6" descr=""/>
          <p:cNvPicPr/>
          <p:nvPr/>
        </p:nvPicPr>
        <p:blipFill>
          <a:blip r:embed="rId1"/>
          <a:stretch/>
        </p:blipFill>
        <p:spPr>
          <a:xfrm>
            <a:off x="4867560" y="4431600"/>
            <a:ext cx="2345400" cy="2201760"/>
          </a:xfrm>
          <a:prstGeom prst="rect">
            <a:avLst/>
          </a:prstGeom>
          <a:ln w="0">
            <a:noFill/>
          </a:ln>
        </p:spPr>
      </p:pic>
      <p:pic>
        <p:nvPicPr>
          <p:cNvPr id="192" name="Image 8" descr=""/>
          <p:cNvPicPr/>
          <p:nvPr/>
        </p:nvPicPr>
        <p:blipFill>
          <a:blip r:embed="rId2"/>
          <a:stretch/>
        </p:blipFill>
        <p:spPr>
          <a:xfrm>
            <a:off x="7846560" y="4431600"/>
            <a:ext cx="2539800" cy="22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/>
          </p:nvPr>
        </p:nvSpPr>
        <p:spPr>
          <a:xfrm>
            <a:off x="1057320" y="1566000"/>
            <a:ext cx="8314920" cy="310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2e2e2e"/>
                </a:solidFill>
                <a:latin typeface="Times New Roman"/>
              </a:rPr>
              <a:t>Le sol à un rôle mécanique et nourricier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Pour ce dernier, un </a:t>
            </a:r>
            <a:r>
              <a:rPr b="1" lang="fr-FR" sz="2400" spc="-1" strike="noStrike">
                <a:solidFill>
                  <a:srgbClr val="2e2e2e"/>
                </a:solidFill>
                <a:latin typeface="Times New Roman"/>
              </a:rPr>
              <a:t>sol aéré 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est garant d’une circulation d’air, d’une vie microbienne et mycorhizienne développée, gage d’arbres en bonne santé.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Afin </a:t>
            </a:r>
            <a:r>
              <a:rPr b="1" lang="fr-FR" sz="2400" spc="-1" strike="noStrike">
                <a:solidFill>
                  <a:srgbClr val="2e2e2e"/>
                </a:solidFill>
                <a:latin typeface="Times New Roman"/>
              </a:rPr>
              <a:t>d’éviter le tassement 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des sols liés à des engins forestiers de plus en plus lourds, les forestiers mettent en place des cloisonnement d’exploitation, limitant ainsi les dégâts à une faible</a:t>
            </a:r>
            <a:r>
              <a:rPr b="0" lang="fr-FR" sz="2400" spc="-1" strike="noStrike">
                <a:solidFill>
                  <a:srgbClr val="2e2e2e"/>
                </a:solidFill>
                <a:latin typeface="Marianne"/>
              </a:rPr>
              <a:t> </a:t>
            </a:r>
            <a:r>
              <a:rPr b="0" lang="fr-FR" sz="2400" spc="-1" strike="noStrike">
                <a:solidFill>
                  <a:srgbClr val="2e2e2e"/>
                </a:solidFill>
                <a:latin typeface="Times New Roman"/>
              </a:rPr>
              <a:t>surface de la parcelle.</a:t>
            </a:r>
            <a:endParaRPr b="0" lang="fr-FR" sz="2400" spc="-1" strike="noStrike">
              <a:solidFill>
                <a:srgbClr val="095d4d"/>
              </a:solidFill>
              <a:latin typeface="Calibri"/>
            </a:endParaRPr>
          </a:p>
        </p:txBody>
      </p:sp>
      <p:sp>
        <p:nvSpPr>
          <p:cNvPr id="194" name="ZoneTexte 4"/>
          <p:cNvSpPr/>
          <p:nvPr/>
        </p:nvSpPr>
        <p:spPr>
          <a:xfrm>
            <a:off x="1293120" y="520200"/>
            <a:ext cx="3942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95d4d"/>
                </a:solidFill>
                <a:latin typeface="Times New Roman"/>
              </a:rPr>
              <a:t>La protection des sols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95" name="Image 5" descr=""/>
          <p:cNvPicPr/>
          <p:nvPr/>
        </p:nvPicPr>
        <p:blipFill>
          <a:blip r:embed="rId1"/>
          <a:stretch/>
        </p:blipFill>
        <p:spPr>
          <a:xfrm>
            <a:off x="9788400" y="1498680"/>
            <a:ext cx="2093400" cy="264888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7375320" y="4534200"/>
            <a:ext cx="4782600" cy="2323440"/>
          </a:xfrm>
          <a:prstGeom prst="rect">
            <a:avLst/>
          </a:prstGeom>
          <a:ln w="0">
            <a:noFill/>
          </a:ln>
        </p:spPr>
      </p:pic>
      <p:sp>
        <p:nvSpPr>
          <p:cNvPr id="197" name="ZoneTexte 2"/>
          <p:cNvSpPr/>
          <p:nvPr/>
        </p:nvSpPr>
        <p:spPr>
          <a:xfrm>
            <a:off x="1076040" y="4772160"/>
            <a:ext cx="6036120" cy="14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2923"/>
                </a:solidFill>
                <a:latin typeface="Times New Roman"/>
              </a:rPr>
              <a:t>Il est également possible d’utiliser </a:t>
            </a:r>
            <a:r>
              <a:rPr b="1" lang="fr-FR" sz="2400" spc="-1" strike="noStrike">
                <a:solidFill>
                  <a:srgbClr val="002923"/>
                </a:solidFill>
                <a:latin typeface="Times New Roman"/>
              </a:rPr>
              <a:t>le cheval </a:t>
            </a:r>
            <a:r>
              <a:rPr b="0" lang="fr-FR" sz="2400" spc="-1" strike="noStrike">
                <a:solidFill>
                  <a:srgbClr val="002923"/>
                </a:solidFill>
                <a:latin typeface="Times New Roman"/>
              </a:rPr>
              <a:t>ou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923"/>
                </a:solidFill>
                <a:latin typeface="Times New Roman"/>
              </a:rPr>
              <a:t>le câble mât </a:t>
            </a:r>
            <a:r>
              <a:rPr b="0" lang="fr-FR" sz="2400" spc="-1" strike="noStrike">
                <a:solidFill>
                  <a:srgbClr val="002923"/>
                </a:solidFill>
                <a:latin typeface="Times New Roman"/>
              </a:rPr>
              <a:t>pour sortir les bois de la forêt.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5469"/>
      </a:dk2>
      <a:lt2>
        <a:srgbClr val="ffffff"/>
      </a:lt2>
      <a:accent1>
        <a:srgbClr val="002923"/>
      </a:accent1>
      <a:accent2>
        <a:srgbClr val="012e38"/>
      </a:accent2>
      <a:accent3>
        <a:srgbClr val="009878"/>
      </a:accent3>
      <a:accent4>
        <a:srgbClr val="e29427"/>
      </a:accent4>
      <a:accent5>
        <a:srgbClr val="fac423"/>
      </a:accent5>
      <a:accent6>
        <a:srgbClr val="961917"/>
      </a:accent6>
      <a:hlink>
        <a:srgbClr val="c42531"/>
      </a:hlink>
      <a:folHlink>
        <a:srgbClr val="5e1c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5469"/>
      </a:dk2>
      <a:lt2>
        <a:srgbClr val="ffffff"/>
      </a:lt2>
      <a:accent1>
        <a:srgbClr val="002923"/>
      </a:accent1>
      <a:accent2>
        <a:srgbClr val="012e38"/>
      </a:accent2>
      <a:accent3>
        <a:srgbClr val="009878"/>
      </a:accent3>
      <a:accent4>
        <a:srgbClr val="e29427"/>
      </a:accent4>
      <a:accent5>
        <a:srgbClr val="fac423"/>
      </a:accent5>
      <a:accent6>
        <a:srgbClr val="961917"/>
      </a:accent6>
      <a:hlink>
        <a:srgbClr val="c42531"/>
      </a:hlink>
      <a:folHlink>
        <a:srgbClr val="5e1c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5469"/>
      </a:dk2>
      <a:lt2>
        <a:srgbClr val="ffffff"/>
      </a:lt2>
      <a:accent1>
        <a:srgbClr val="002923"/>
      </a:accent1>
      <a:accent2>
        <a:srgbClr val="012e38"/>
      </a:accent2>
      <a:accent3>
        <a:srgbClr val="009878"/>
      </a:accent3>
      <a:accent4>
        <a:srgbClr val="e29427"/>
      </a:accent4>
      <a:accent5>
        <a:srgbClr val="fac423"/>
      </a:accent5>
      <a:accent6>
        <a:srgbClr val="961917"/>
      </a:accent6>
      <a:hlink>
        <a:srgbClr val="c42531"/>
      </a:hlink>
      <a:folHlink>
        <a:srgbClr val="5e1c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Application>LibreOffice/7.2.2.2$Windows_X86_64 LibreOffice_project/02b2acce88a210515b4a5bb2e46cbfb63fe97d56</Application>
  <AppVersion>15.0000</AppVersion>
  <Words>1007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2021-07-21T07:23:52Z</dcterms:created>
  <dc:creator>BATY Margot</dc:creator>
  <dc:description/>
  <dc:language>fr-FR</dc:language>
  <cp:lastModifiedBy>HAZEMANN Luc</cp:lastModifiedBy>
  <dcterms:modified xsi:type="dcterms:W3CDTF">2021-11-09T15:36:54Z</dcterms:modified>
  <cp:revision>120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15</vt:i4>
  </property>
</Properties>
</file>